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4" r:id="rId2"/>
    <p:sldId id="261" r:id="rId3"/>
    <p:sldId id="262" r:id="rId4"/>
    <p:sldId id="266" r:id="rId5"/>
    <p:sldId id="277" r:id="rId6"/>
    <p:sldId id="278" r:id="rId7"/>
    <p:sldId id="265" r:id="rId8"/>
    <p:sldId id="279" r:id="rId9"/>
    <p:sldId id="281" r:id="rId10"/>
    <p:sldId id="280" r:id="rId11"/>
    <p:sldId id="272" r:id="rId12"/>
    <p:sldId id="275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A71943-AF1E-4841-9F78-DBC07C00BB86}" v="5" dt="2024-07-28T21:15:13.334"/>
  </p1510:revLst>
</p1510:revInfo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lly Marina Calixto Camargo" userId="8902db81-4b7e-4100-b2dd-f31a5938f7fa" providerId="ADAL" clId="{E7A71943-AF1E-4841-9F78-DBC07C00BB86}"/>
    <pc:docChg chg="undo custSel modSld sldOrd modMainMaster">
      <pc:chgData name="Zully Marina Calixto Camargo" userId="8902db81-4b7e-4100-b2dd-f31a5938f7fa" providerId="ADAL" clId="{E7A71943-AF1E-4841-9F78-DBC07C00BB86}" dt="2024-07-28T22:48:48.123" v="62" actId="1076"/>
      <pc:docMkLst>
        <pc:docMk/>
      </pc:docMkLst>
      <pc:sldChg chg="modSp mod">
        <pc:chgData name="Zully Marina Calixto Camargo" userId="8902db81-4b7e-4100-b2dd-f31a5938f7fa" providerId="ADAL" clId="{E7A71943-AF1E-4841-9F78-DBC07C00BB86}" dt="2024-07-28T21:00:48.167" v="19" actId="20577"/>
        <pc:sldMkLst>
          <pc:docMk/>
          <pc:sldMk cId="2784789770" sldId="261"/>
        </pc:sldMkLst>
        <pc:graphicFrameChg chg="modGraphic">
          <ac:chgData name="Zully Marina Calixto Camargo" userId="8902db81-4b7e-4100-b2dd-f31a5938f7fa" providerId="ADAL" clId="{E7A71943-AF1E-4841-9F78-DBC07C00BB86}" dt="2024-07-28T21:00:48.167" v="19" actId="20577"/>
          <ac:graphicFrameMkLst>
            <pc:docMk/>
            <pc:sldMk cId="2784789770" sldId="261"/>
            <ac:graphicFrameMk id="2" creationId="{7520033F-DC9A-3CF0-D436-6F130B18E245}"/>
          </ac:graphicFrameMkLst>
        </pc:graphicFrameChg>
      </pc:sldChg>
      <pc:sldChg chg="modSp mod">
        <pc:chgData name="Zully Marina Calixto Camargo" userId="8902db81-4b7e-4100-b2dd-f31a5938f7fa" providerId="ADAL" clId="{E7A71943-AF1E-4841-9F78-DBC07C00BB86}" dt="2024-07-28T21:20:43.105" v="59" actId="14100"/>
        <pc:sldMkLst>
          <pc:docMk/>
          <pc:sldMk cId="3966199510" sldId="262"/>
        </pc:sldMkLst>
        <pc:spChg chg="mod">
          <ac:chgData name="Zully Marina Calixto Camargo" userId="8902db81-4b7e-4100-b2dd-f31a5938f7fa" providerId="ADAL" clId="{E7A71943-AF1E-4841-9F78-DBC07C00BB86}" dt="2024-07-28T21:20:18.212" v="53" actId="1076"/>
          <ac:spMkLst>
            <pc:docMk/>
            <pc:sldMk cId="3966199510" sldId="262"/>
            <ac:spMk id="2" creationId="{01EBDE82-FFCD-C50A-C053-162AFDDCB09A}"/>
          </ac:spMkLst>
        </pc:spChg>
        <pc:spChg chg="mod">
          <ac:chgData name="Zully Marina Calixto Camargo" userId="8902db81-4b7e-4100-b2dd-f31a5938f7fa" providerId="ADAL" clId="{E7A71943-AF1E-4841-9F78-DBC07C00BB86}" dt="2024-07-28T21:20:25.576" v="55" actId="1076"/>
          <ac:spMkLst>
            <pc:docMk/>
            <pc:sldMk cId="3966199510" sldId="262"/>
            <ac:spMk id="5" creationId="{4DB916BD-08BF-64B9-5EC4-CE060615E9E3}"/>
          </ac:spMkLst>
        </pc:spChg>
        <pc:spChg chg="mod">
          <ac:chgData name="Zully Marina Calixto Camargo" userId="8902db81-4b7e-4100-b2dd-f31a5938f7fa" providerId="ADAL" clId="{E7A71943-AF1E-4841-9F78-DBC07C00BB86}" dt="2024-07-28T21:20:43.105" v="59" actId="14100"/>
          <ac:spMkLst>
            <pc:docMk/>
            <pc:sldMk cId="3966199510" sldId="262"/>
            <ac:spMk id="10" creationId="{7811F326-6E41-444D-B962-4F8BDDD37A82}"/>
          </ac:spMkLst>
        </pc:spChg>
        <pc:spChg chg="mod">
          <ac:chgData name="Zully Marina Calixto Camargo" userId="8902db81-4b7e-4100-b2dd-f31a5938f7fa" providerId="ADAL" clId="{E7A71943-AF1E-4841-9F78-DBC07C00BB86}" dt="2024-07-28T21:20:12.212" v="52" actId="1076"/>
          <ac:spMkLst>
            <pc:docMk/>
            <pc:sldMk cId="3966199510" sldId="262"/>
            <ac:spMk id="15" creationId="{C9064691-B8C6-BD48-85E5-64F0F5184CB6}"/>
          </ac:spMkLst>
        </pc:spChg>
        <pc:picChg chg="mod">
          <ac:chgData name="Zully Marina Calixto Camargo" userId="8902db81-4b7e-4100-b2dd-f31a5938f7fa" providerId="ADAL" clId="{E7A71943-AF1E-4841-9F78-DBC07C00BB86}" dt="2024-07-28T21:20:28.559" v="56" actId="1076"/>
          <ac:picMkLst>
            <pc:docMk/>
            <pc:sldMk cId="3966199510" sldId="262"/>
            <ac:picMk id="22" creationId="{4CACF634-B266-6C34-2A49-FDE43FBC040C}"/>
          </ac:picMkLst>
        </pc:picChg>
        <pc:picChg chg="mod">
          <ac:chgData name="Zully Marina Calixto Camargo" userId="8902db81-4b7e-4100-b2dd-f31a5938f7fa" providerId="ADAL" clId="{E7A71943-AF1E-4841-9F78-DBC07C00BB86}" dt="2024-07-28T21:20:22.174" v="54" actId="14100"/>
          <ac:picMkLst>
            <pc:docMk/>
            <pc:sldMk cId="3966199510" sldId="262"/>
            <ac:picMk id="24" creationId="{2230546C-1194-CD57-EE47-1177C00AD2D1}"/>
          </ac:picMkLst>
        </pc:picChg>
        <pc:picChg chg="mod">
          <ac:chgData name="Zully Marina Calixto Camargo" userId="8902db81-4b7e-4100-b2dd-f31a5938f7fa" providerId="ADAL" clId="{E7A71943-AF1E-4841-9F78-DBC07C00BB86}" dt="2024-07-28T21:20:31" v="57" actId="1076"/>
          <ac:picMkLst>
            <pc:docMk/>
            <pc:sldMk cId="3966199510" sldId="262"/>
            <ac:picMk id="26" creationId="{A94639DE-40E2-9773-7E36-60827BECEFE4}"/>
          </ac:picMkLst>
        </pc:picChg>
      </pc:sldChg>
      <pc:sldChg chg="modSp mod">
        <pc:chgData name="Zully Marina Calixto Camargo" userId="8902db81-4b7e-4100-b2dd-f31a5938f7fa" providerId="ADAL" clId="{E7A71943-AF1E-4841-9F78-DBC07C00BB86}" dt="2024-07-28T21:18:49.928" v="49" actId="6549"/>
        <pc:sldMkLst>
          <pc:docMk/>
          <pc:sldMk cId="4094247" sldId="272"/>
        </pc:sldMkLst>
        <pc:spChg chg="mod">
          <ac:chgData name="Zully Marina Calixto Camargo" userId="8902db81-4b7e-4100-b2dd-f31a5938f7fa" providerId="ADAL" clId="{E7A71943-AF1E-4841-9F78-DBC07C00BB86}" dt="2024-07-28T21:18:49.928" v="49" actId="6549"/>
          <ac:spMkLst>
            <pc:docMk/>
            <pc:sldMk cId="4094247" sldId="272"/>
            <ac:spMk id="6" creationId="{EE332CCE-EDA1-8146-9B71-7ACCBD81259A}"/>
          </ac:spMkLst>
        </pc:spChg>
        <pc:graphicFrameChg chg="modGraphic">
          <ac:chgData name="Zully Marina Calixto Camargo" userId="8902db81-4b7e-4100-b2dd-f31a5938f7fa" providerId="ADAL" clId="{E7A71943-AF1E-4841-9F78-DBC07C00BB86}" dt="2024-07-28T21:18:37.189" v="46" actId="20577"/>
          <ac:graphicFrameMkLst>
            <pc:docMk/>
            <pc:sldMk cId="4094247" sldId="272"/>
            <ac:graphicFrameMk id="4" creationId="{2BA90FBE-E638-3FE3-5F52-D60D47750007}"/>
          </ac:graphicFrameMkLst>
        </pc:graphicFrameChg>
      </pc:sldChg>
      <pc:sldChg chg="modSp mod">
        <pc:chgData name="Zully Marina Calixto Camargo" userId="8902db81-4b7e-4100-b2dd-f31a5938f7fa" providerId="ADAL" clId="{E7A71943-AF1E-4841-9F78-DBC07C00BB86}" dt="2024-07-28T22:48:33.417" v="60" actId="1076"/>
        <pc:sldMkLst>
          <pc:docMk/>
          <pc:sldMk cId="1691646817" sldId="274"/>
        </pc:sldMkLst>
        <pc:picChg chg="mod">
          <ac:chgData name="Zully Marina Calixto Camargo" userId="8902db81-4b7e-4100-b2dd-f31a5938f7fa" providerId="ADAL" clId="{E7A71943-AF1E-4841-9F78-DBC07C00BB86}" dt="2024-07-28T22:48:33.417" v="60" actId="1076"/>
          <ac:picMkLst>
            <pc:docMk/>
            <pc:sldMk cId="1691646817" sldId="274"/>
            <ac:picMk id="4" creationId="{6C9FF2AA-9D4F-824F-8355-CDE8C019DDA1}"/>
          </ac:picMkLst>
        </pc:picChg>
      </pc:sldChg>
      <pc:sldChg chg="addSp delSp modSp mod ord">
        <pc:chgData name="Zully Marina Calixto Camargo" userId="8902db81-4b7e-4100-b2dd-f31a5938f7fa" providerId="ADAL" clId="{E7A71943-AF1E-4841-9F78-DBC07C00BB86}" dt="2024-07-28T21:15:19.711" v="37"/>
        <pc:sldMkLst>
          <pc:docMk/>
          <pc:sldMk cId="3068720066" sldId="280"/>
        </pc:sldMkLst>
        <pc:spChg chg="add del mod">
          <ac:chgData name="Zully Marina Calixto Camargo" userId="8902db81-4b7e-4100-b2dd-f31a5938f7fa" providerId="ADAL" clId="{E7A71943-AF1E-4841-9F78-DBC07C00BB86}" dt="2024-07-28T21:15:11.414" v="31" actId="478"/>
          <ac:spMkLst>
            <pc:docMk/>
            <pc:sldMk cId="3068720066" sldId="280"/>
            <ac:spMk id="5" creationId="{F31B1E82-A7A6-177B-AEC8-45FE8616386B}"/>
          </ac:spMkLst>
        </pc:spChg>
        <pc:spChg chg="del">
          <ac:chgData name="Zully Marina Calixto Camargo" userId="8902db81-4b7e-4100-b2dd-f31a5938f7fa" providerId="ADAL" clId="{E7A71943-AF1E-4841-9F78-DBC07C00BB86}" dt="2024-07-28T21:13:10.806" v="22" actId="478"/>
          <ac:spMkLst>
            <pc:docMk/>
            <pc:sldMk cId="3068720066" sldId="280"/>
            <ac:spMk id="26" creationId="{691CD249-5E47-AFF9-F01C-5D9CC5280A80}"/>
          </ac:spMkLst>
        </pc:spChg>
        <pc:picChg chg="mod">
          <ac:chgData name="Zully Marina Calixto Camargo" userId="8902db81-4b7e-4100-b2dd-f31a5938f7fa" providerId="ADAL" clId="{E7A71943-AF1E-4841-9F78-DBC07C00BB86}" dt="2024-07-28T21:15:16.530" v="35" actId="1076"/>
          <ac:picMkLst>
            <pc:docMk/>
            <pc:sldMk cId="3068720066" sldId="280"/>
            <ac:picMk id="6" creationId="{789F6A75-70EA-4E3A-F5E8-0F7C78B7C7CF}"/>
          </ac:picMkLst>
        </pc:picChg>
        <pc:picChg chg="del">
          <ac:chgData name="Zully Marina Calixto Camargo" userId="8902db81-4b7e-4100-b2dd-f31a5938f7fa" providerId="ADAL" clId="{E7A71943-AF1E-4841-9F78-DBC07C00BB86}" dt="2024-07-28T21:15:12.150" v="32" actId="478"/>
          <ac:picMkLst>
            <pc:docMk/>
            <pc:sldMk cId="3068720066" sldId="280"/>
            <ac:picMk id="22" creationId="{545F65E6-3D7B-47B0-ACF6-7105523EDF42}"/>
          </ac:picMkLst>
        </pc:picChg>
        <pc:picChg chg="add del">
          <ac:chgData name="Zully Marina Calixto Camargo" userId="8902db81-4b7e-4100-b2dd-f31a5938f7fa" providerId="ADAL" clId="{E7A71943-AF1E-4841-9F78-DBC07C00BB86}" dt="2024-07-28T21:15:13.334" v="33" actId="478"/>
          <ac:picMkLst>
            <pc:docMk/>
            <pc:sldMk cId="3068720066" sldId="280"/>
            <ac:picMk id="9222" creationId="{F62935E0-7656-9F9D-BF56-6495C82EA645}"/>
          </ac:picMkLst>
        </pc:picChg>
      </pc:sldChg>
      <pc:sldChg chg="ord">
        <pc:chgData name="Zully Marina Calixto Camargo" userId="8902db81-4b7e-4100-b2dd-f31a5938f7fa" providerId="ADAL" clId="{E7A71943-AF1E-4841-9F78-DBC07C00BB86}" dt="2024-07-28T21:14:39.112" v="27" actId="20578"/>
        <pc:sldMkLst>
          <pc:docMk/>
          <pc:sldMk cId="4246496496" sldId="281"/>
        </pc:sldMkLst>
      </pc:sldChg>
      <pc:sldMasterChg chg="modSldLayout">
        <pc:chgData name="Zully Marina Calixto Camargo" userId="8902db81-4b7e-4100-b2dd-f31a5938f7fa" providerId="ADAL" clId="{E7A71943-AF1E-4841-9F78-DBC07C00BB86}" dt="2024-07-28T22:48:48.123" v="62" actId="1076"/>
        <pc:sldMasterMkLst>
          <pc:docMk/>
          <pc:sldMasterMk cId="2152040058" sldId="2147483648"/>
        </pc:sldMasterMkLst>
        <pc:sldLayoutChg chg="delSp modSp mod">
          <pc:chgData name="Zully Marina Calixto Camargo" userId="8902db81-4b7e-4100-b2dd-f31a5938f7fa" providerId="ADAL" clId="{E7A71943-AF1E-4841-9F78-DBC07C00BB86}" dt="2024-07-28T22:48:48.123" v="62" actId="1076"/>
          <pc:sldLayoutMkLst>
            <pc:docMk/>
            <pc:sldMasterMk cId="2152040058" sldId="2147483648"/>
            <pc:sldLayoutMk cId="3906172480" sldId="2147483649"/>
          </pc:sldLayoutMkLst>
          <pc:picChg chg="del">
            <ac:chgData name="Zully Marina Calixto Camargo" userId="8902db81-4b7e-4100-b2dd-f31a5938f7fa" providerId="ADAL" clId="{E7A71943-AF1E-4841-9F78-DBC07C00BB86}" dt="2024-07-28T18:37:24.494" v="1" actId="478"/>
            <ac:picMkLst>
              <pc:docMk/>
              <pc:sldMasterMk cId="2152040058" sldId="2147483648"/>
              <pc:sldLayoutMk cId="3906172480" sldId="2147483649"/>
              <ac:picMk id="9" creationId="{28551509-18A7-8C16-DEF4-373B6BB8C85E}"/>
            </ac:picMkLst>
          </pc:picChg>
          <pc:picChg chg="mod">
            <ac:chgData name="Zully Marina Calixto Camargo" userId="8902db81-4b7e-4100-b2dd-f31a5938f7fa" providerId="ADAL" clId="{E7A71943-AF1E-4841-9F78-DBC07C00BB86}" dt="2024-07-28T22:48:48.123" v="62" actId="1076"/>
            <ac:picMkLst>
              <pc:docMk/>
              <pc:sldMasterMk cId="2152040058" sldId="2147483648"/>
              <pc:sldLayoutMk cId="3906172480" sldId="2147483649"/>
              <ac:picMk id="10" creationId="{9371124A-24EE-A23C-A87D-EC338D29BDD5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E846-964E-478C-AA63-EEFC5E18E070}" type="datetimeFigureOut">
              <a:rPr lang="es-ES" smtClean="0"/>
              <a:t>29/07/2024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80D4-7A5A-4CDB-B409-ABE533486B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0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918E-5EA8-11C4-C897-1475C883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7D113-4F5D-13A3-8098-ACAD3FC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1DF4-FDEB-8A09-0A27-BFD3746F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E366-8242-424F-8402-4E0933C83F4A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6D3B-61EA-A6BE-8596-6F01BF23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EA45-AF3C-052F-62ED-007A2B2F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6346C39-3AA6-E64C-94CF-F060F93C2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13" y="-446110"/>
            <a:ext cx="2637534" cy="203809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371124A-24EE-A23C-A87D-EC338D29BD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8"/>
            <a:ext cx="12191733" cy="68581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26B2C46-A61E-5056-262C-66E54B823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</a:blip>
          <a:srcRect r="27251"/>
          <a:stretch/>
        </p:blipFill>
        <p:spPr>
          <a:xfrm>
            <a:off x="10242550" y="1573501"/>
            <a:ext cx="19494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AD73-0934-A613-222C-CB4A1BF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DF75B-F28A-4721-ADD0-6FB14AADA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5F90-182F-DA47-1830-34274CAA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8899-B22E-4B58-B331-D91C579DA2AA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1073-E153-9BE8-4DC1-10A7657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EE9C-DC58-18CC-D169-80A7768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73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DFC0-DD45-9E9C-AD11-D1AE2871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E7225-0504-C905-6629-0D9CF412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21951-46F7-BF39-C1C7-EC8122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669-A536-4B75-8F83-A058D2F5EA49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C544C-64C8-C0A2-8BEC-CF80135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AACA-9B28-FB6D-D399-934449F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73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D4A-7BDB-4389-AF53-0C76E06D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92F8-4223-651D-6A9D-8077391E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D7CF-1A15-BD0B-508A-ABD48BD7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78DE-B9FC-417A-826B-CB1415D5599E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53F7-55AA-5FBF-1F82-9F291277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94942-8707-DAF3-5FD5-8F1246F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5793AD-9841-BB4F-A10E-EFC9C9C84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48A407F-D595-7745-93BD-461A6D7EAD85}"/>
              </a:ext>
            </a:extLst>
          </p:cNvPr>
          <p:cNvSpPr/>
          <p:nvPr userDrawn="1"/>
        </p:nvSpPr>
        <p:spPr>
          <a:xfrm>
            <a:off x="8144435" y="448096"/>
            <a:ext cx="4038600" cy="885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64629A-1E82-A940-9388-DF3133A792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159" y="-446111"/>
            <a:ext cx="2812158" cy="21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E320-E04F-D568-69C0-C07757E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B311-89C3-5860-ED1A-9E2F916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E470-DFB8-565A-411B-4F65ABCE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00EA-6357-4413-A1DF-86543A421A59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735A-67E8-DB29-7474-95E6046F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56ED-E895-B7C0-8DFB-8E9B2003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4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6682-70D4-3099-0FB5-1ED3C71A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2749B-F368-78E8-6B61-23E575A9A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2E07-F817-046B-2823-A5B22AFF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CE48-3210-5B12-84C3-68AAFE90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54BD-15BF-4A94-B7AB-D412BD50C5E9}" type="datetime1">
              <a:rPr lang="es-ES" smtClean="0"/>
              <a:t>29/07/2024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B5D58-22CC-2D9A-69D2-9174FFA4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F641-FD27-3026-FCB4-F85BC61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7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8AF2-E78B-CAD0-85F4-CBF903F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DBC3F-4789-024D-8915-71F2F776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92D41-F582-C9CC-0B6A-5486D135A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2A447-1EB1-FA2C-141F-08DEFE325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227C9-68CF-B138-5EA4-C704F8EE5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AE279-8A4C-4294-5529-2B409C9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39C-0B16-4290-A6BF-75D3B368A007}" type="datetime1">
              <a:rPr lang="es-ES" smtClean="0"/>
              <a:t>29/07/2024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7E941-65C8-717B-A94E-5F269A08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8D95C-8CBA-AD77-EE50-40E361C3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36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1984-540C-012B-C025-E8CFD48E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8CE3-9C27-C43A-1BA4-39C89E9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6ACD-FCCB-489C-809D-4B6DB9110F7A}" type="datetime1">
              <a:rPr lang="es-ES" smtClean="0"/>
              <a:t>29/07/2024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AEDDA-0C55-C0D8-0E3D-AC33D0CE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AEC76-213F-B24C-4AD1-F0E2CEBB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93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7A598-ACFF-8F1D-D1A0-3B3EE788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ED67-27B1-4DDB-B3CA-723172AFD405}" type="datetime1">
              <a:rPr lang="es-ES" smtClean="0"/>
              <a:t>29/07/2024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80E01-2B9B-14A9-7191-2D0D0C0F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20A80-11F4-D751-5F44-5169FBD0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3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43FB-0ED2-F413-A89A-74276290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B599-827A-BA69-B1E7-961938B4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6CEFD-DD19-20A2-7D55-A4E27EE6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50720-8EED-8BCF-ACF4-22ED42BD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D562-0FD8-4444-A106-EA96D4FB48D1}" type="datetime1">
              <a:rPr lang="es-ES" smtClean="0"/>
              <a:t>29/07/2024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46E4-EB23-10B5-A1ED-327CC620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667B0-269E-5947-BAE8-09EE3B2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3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FD6C-DDC3-6763-786F-62E7868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E62F8-68BA-E86C-DC40-CAAF1A7B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B6112-3B8C-FF7A-8E01-2691C03E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EB0AE-73DC-6218-5541-F796ABD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9FFB-8330-4689-BF75-A4A9EC132936}" type="datetime1">
              <a:rPr lang="es-ES" smtClean="0"/>
              <a:t>29/07/2024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56D66-5A7F-5BA8-1AEB-F466032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9BFC-C2C4-5EC2-4BD0-50B8EA96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8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C164E-6D6E-5FB2-431F-8186A141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B6D4-4186-5D7A-D10F-EE19BC65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0E2B-1186-57C7-6C8F-8CEECAC39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C977D-7371-4F5C-A6DE-DCD85D09C5C6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5695A-E6D8-711B-1284-D6CFF0990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D46-5FAE-B51E-47BD-62BC0B04C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9FF2AA-9D4F-824F-8355-CDE8C019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4A4F8DBC-F6B8-7545-AB84-FD3746518BD1}"/>
              </a:ext>
            </a:extLst>
          </p:cNvPr>
          <p:cNvSpPr txBox="1"/>
          <p:nvPr/>
        </p:nvSpPr>
        <p:spPr>
          <a:xfrm>
            <a:off x="9062263" y="2963744"/>
            <a:ext cx="2335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Montserrat" pitchFamily="2" charset="77"/>
              </a:rPr>
              <a:t>Regional Aeronáutica Noroccidente.</a:t>
            </a:r>
          </a:p>
        </p:txBody>
      </p:sp>
      <p:pic>
        <p:nvPicPr>
          <p:cNvPr id="8" name="Gráfico 7" descr="Airplane con relleno sólido">
            <a:extLst>
              <a:ext uri="{FF2B5EF4-FFF2-40B4-BE49-F238E27FC236}">
                <a16:creationId xmlns:a16="http://schemas.microsoft.com/office/drawing/2014/main" id="{B95CBD5A-8B59-3C4F-A7DF-6B89D53F0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808458">
            <a:off x="7242747" y="588364"/>
            <a:ext cx="914400" cy="914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CB0B78-502F-2D48-B0C1-420203F31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14462" y="2666840"/>
            <a:ext cx="121617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4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460924"/>
            <a:ext cx="1949450" cy="5067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56621" y="1304502"/>
            <a:ext cx="1133249" cy="50673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F922A8DD-60A7-1899-79D6-34CFA1DAD023}"/>
              </a:ext>
            </a:extLst>
          </p:cNvPr>
          <p:cNvSpPr txBox="1"/>
          <p:nvPr/>
        </p:nvSpPr>
        <p:spPr>
          <a:xfrm>
            <a:off x="1250870" y="1877190"/>
            <a:ext cx="377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5C386BE-C13E-E4B7-B72B-9595A20BD0F6}"/>
              </a:ext>
            </a:extLst>
          </p:cNvPr>
          <p:cNvSpPr txBox="1"/>
          <p:nvPr/>
        </p:nvSpPr>
        <p:spPr>
          <a:xfrm>
            <a:off x="1209964" y="2368243"/>
            <a:ext cx="523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Montserrat" pitchFamily="2" charset="77"/>
              </a:rPr>
              <a:t>Carepa </a:t>
            </a:r>
          </a:p>
          <a:p>
            <a:r>
              <a:rPr lang="es-ES" b="1" dirty="0">
                <a:latin typeface="Montserrat" pitchFamily="2" charset="77"/>
              </a:rPr>
              <a:t>Aeropuerto Antonio Beltran Betancourt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17D9F044-B5F8-0177-F6D6-F87AE2370A77}"/>
              </a:ext>
            </a:extLst>
          </p:cNvPr>
          <p:cNvSpPr txBox="1"/>
          <p:nvPr/>
        </p:nvSpPr>
        <p:spPr>
          <a:xfrm>
            <a:off x="1854060" y="3067746"/>
            <a:ext cx="4082516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 las áreas a cargo de la Aerocivil.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$40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9F6A75-70EA-4E3A-F5E8-0F7C78B7C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21" y="2544189"/>
            <a:ext cx="3626226" cy="22390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E90CA4-D45D-DF60-1B0D-E0FCABF4E1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4853" y="3243967"/>
            <a:ext cx="281203" cy="2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2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EFC1B70-3CA4-1543-9FCE-94E022A59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55364" y="1497463"/>
            <a:ext cx="4382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Procesos de mínima cuantía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E06CAB9-BC79-8940-B9F0-89680638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BA90FBE-E638-3FE3-5F52-D60D47750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904490"/>
              </p:ext>
            </p:extLst>
          </p:nvPr>
        </p:nvGraphicFramePr>
        <p:xfrm>
          <a:off x="1255364" y="2497842"/>
          <a:ext cx="5250761" cy="22918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95913">
                  <a:extLst>
                    <a:ext uri="{9D8B030D-6E8A-4147-A177-3AD203B41FA5}">
                      <a16:colId xmlns:a16="http://schemas.microsoft.com/office/drawing/2014/main" val="2114104888"/>
                    </a:ext>
                  </a:extLst>
                </a:gridCol>
                <a:gridCol w="1256713">
                  <a:extLst>
                    <a:ext uri="{9D8B030D-6E8A-4147-A177-3AD203B41FA5}">
                      <a16:colId xmlns:a16="http://schemas.microsoft.com/office/drawing/2014/main" val="245671939"/>
                    </a:ext>
                  </a:extLst>
                </a:gridCol>
                <a:gridCol w="1598135">
                  <a:extLst>
                    <a:ext uri="{9D8B030D-6E8A-4147-A177-3AD203B41FA5}">
                      <a16:colId xmlns:a16="http://schemas.microsoft.com/office/drawing/2014/main" val="4226878349"/>
                    </a:ext>
                  </a:extLst>
                </a:gridCol>
              </a:tblGrid>
              <a:tr h="88426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kern="12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RESUMEN INFORMACIÓN PROCESOS</a:t>
                      </a:r>
                      <a:endParaRPr lang="es-CO" sz="1200" b="1" kern="1200" dirty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kern="12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PRESUPUESTO ESTIMADO </a:t>
                      </a:r>
                      <a:endParaRPr lang="es-CO" sz="1200" b="1" kern="1200" dirty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kern="12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CANTIDAD PROCESOS</a:t>
                      </a:r>
                      <a:endParaRPr lang="es-CO" sz="1200" b="1" kern="1200" dirty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40655969"/>
                  </a:ext>
                </a:extLst>
              </a:tr>
              <a:tr h="469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Mejoramiento Servicios Aeroportuarios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 $   309.304.000 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6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8375869"/>
                  </a:ext>
                </a:extLst>
              </a:tr>
              <a:tr h="469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Mantenimiento Servicios Aeroportuarios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$  255.000.000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4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49678728"/>
                  </a:ext>
                </a:extLst>
              </a:tr>
              <a:tr h="469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Otras contrataciones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 $   448.304.000 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9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76071951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1336267F-8429-A003-14B3-42EC5905D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081" y="2497842"/>
            <a:ext cx="4539889" cy="21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9FF2AA-9D4F-824F-8355-CDE8C019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9960"/>
            <a:ext cx="12192000" cy="6858000"/>
          </a:xfrm>
          <a:prstGeom prst="rect">
            <a:avLst/>
          </a:prstGeom>
        </p:spPr>
      </p:pic>
      <p:pic>
        <p:nvPicPr>
          <p:cNvPr id="8" name="Gráfico 7" descr="Airplane con relleno sólido">
            <a:extLst>
              <a:ext uri="{FF2B5EF4-FFF2-40B4-BE49-F238E27FC236}">
                <a16:creationId xmlns:a16="http://schemas.microsoft.com/office/drawing/2014/main" id="{B95CBD5A-8B59-3C4F-A7DF-6B89D53F0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808458">
            <a:off x="7242747" y="588364"/>
            <a:ext cx="914400" cy="9144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C86DC20-1CE1-984B-9C05-7098463E4E7A}"/>
              </a:ext>
            </a:extLst>
          </p:cNvPr>
          <p:cNvSpPr txBox="1">
            <a:spLocks/>
          </p:cNvSpPr>
          <p:nvPr/>
        </p:nvSpPr>
        <p:spPr>
          <a:xfrm>
            <a:off x="1975538" y="3942832"/>
            <a:ext cx="3821038" cy="827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>
                <a:latin typeface="Montserrat" pitchFamily="2" charset="77"/>
              </a:rPr>
              <a:t>¡Muchas Gracias! </a:t>
            </a:r>
            <a:endParaRPr lang="es-CO" sz="2800" b="1" dirty="0">
              <a:latin typeface="Montserrat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6F2E27-1BF0-7C4C-9D9C-4BC96820D619}"/>
              </a:ext>
            </a:extLst>
          </p:cNvPr>
          <p:cNvSpPr txBox="1"/>
          <p:nvPr/>
        </p:nvSpPr>
        <p:spPr>
          <a:xfrm>
            <a:off x="1975538" y="2301198"/>
            <a:ext cx="3905250" cy="1351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Nuestro propósito es el mejoramiento continuo del proceso de compra y contratación pública.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CO" sz="1600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1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02646" y="1891232"/>
            <a:ext cx="3796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Proyectos de inversión 2024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AF46C49-BA0E-4D45-900D-13FDAB2ED71C}"/>
              </a:ext>
            </a:extLst>
          </p:cNvPr>
          <p:cNvSpPr txBox="1"/>
          <p:nvPr/>
        </p:nvSpPr>
        <p:spPr>
          <a:xfrm>
            <a:off x="1166070" y="2845339"/>
            <a:ext cx="4149642" cy="67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s-CO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recursos a ejecutar por parte de la Dirección Regional Noroccidente de la Aerocivil durante la vigencia 2024 están dirigidos a:</a:t>
            </a:r>
            <a:endParaRPr lang="es-CO" sz="1200" b="1" kern="1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BA579D9-4D02-564B-944A-575BD4F57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871661-F286-A851-0023-DF1D96595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44" y="1814925"/>
            <a:ext cx="5927939" cy="3308617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520033F-DC9A-3CF0-D436-6F130B18E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818568"/>
              </p:ext>
            </p:extLst>
          </p:nvPr>
        </p:nvGraphicFramePr>
        <p:xfrm>
          <a:off x="1166070" y="3621022"/>
          <a:ext cx="4332521" cy="19507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4350">
                  <a:extLst>
                    <a:ext uri="{9D8B030D-6E8A-4147-A177-3AD203B41FA5}">
                      <a16:colId xmlns:a16="http://schemas.microsoft.com/office/drawing/2014/main" val="3614873210"/>
                    </a:ext>
                  </a:extLst>
                </a:gridCol>
                <a:gridCol w="1636927">
                  <a:extLst>
                    <a:ext uri="{9D8B030D-6E8A-4147-A177-3AD203B41FA5}">
                      <a16:colId xmlns:a16="http://schemas.microsoft.com/office/drawing/2014/main" val="3549481809"/>
                    </a:ext>
                  </a:extLst>
                </a:gridCol>
                <a:gridCol w="981244">
                  <a:extLst>
                    <a:ext uri="{9D8B030D-6E8A-4147-A177-3AD203B41FA5}">
                      <a16:colId xmlns:a16="http://schemas.microsoft.com/office/drawing/2014/main" val="4261387306"/>
                    </a:ext>
                  </a:extLst>
                </a:gridCol>
              </a:tblGrid>
              <a:tr h="826363">
                <a:tc>
                  <a:txBody>
                    <a:bodyPr/>
                    <a:lstStyle/>
                    <a:p>
                      <a:pPr marL="0" lvl="0" indent="0" algn="ctr" defTabSz="914400" rtl="0" eaLnBrk="1" fontAlgn="ctr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b="1" kern="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RESUMEN INFORMACIÓN PROYECTOS</a:t>
                      </a:r>
                      <a:endParaRPr lang="es-CO" sz="1200" b="1" kern="100" dirty="0">
                        <a:solidFill>
                          <a:schemeClr val="bg1"/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ctr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b="1" kern="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PRESUPUESTO ESTIMADO </a:t>
                      </a:r>
                      <a:endParaRPr lang="es-CO" sz="1200" b="1" kern="100" dirty="0">
                        <a:solidFill>
                          <a:schemeClr val="bg1"/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ctr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b="1" kern="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CANTIDAD PROCESOS</a:t>
                      </a:r>
                      <a:endParaRPr lang="es-CO" sz="1200" b="1" kern="100" dirty="0">
                        <a:solidFill>
                          <a:schemeClr val="bg1"/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1853606"/>
                  </a:ext>
                </a:extLst>
              </a:tr>
              <a:tr h="380646"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Mantenimiento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 $    5.160.000.000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MX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Calibri" panose="020F0502020204030204" pitchFamily="34" charset="0"/>
                        </a:rPr>
                        <a:t>14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69595518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Mejoramiento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 $    1.776.000.000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MX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Calibri" panose="020F0502020204030204" pitchFamily="34" charset="0"/>
                        </a:rPr>
                        <a:t>2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78930296"/>
                  </a:ext>
                </a:extLst>
              </a:tr>
              <a:tr h="390144"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Otras contrataciones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 $     1.580.000.000 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MX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Calibri" panose="020F0502020204030204" pitchFamily="34" charset="0"/>
                        </a:rPr>
                        <a:t>5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61097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78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02646" y="1065839"/>
            <a:ext cx="2829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Proyectos transversales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811F326-6E41-444D-B962-4F8BDDD37A82}"/>
              </a:ext>
            </a:extLst>
          </p:cNvPr>
          <p:cNvSpPr txBox="1">
            <a:spLocks/>
          </p:cNvSpPr>
          <p:nvPr/>
        </p:nvSpPr>
        <p:spPr>
          <a:xfrm>
            <a:off x="1698252" y="2607726"/>
            <a:ext cx="3804823" cy="1805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es-MX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Adquirir instalar y poner en funcionamiento sistemas de aires acondicionados para los aeropuertos y las estaciones aeronáuticas </a:t>
            </a:r>
            <a:r>
              <a:rPr lang="es-ES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$ 200.000.000 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es-ES" sz="11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lvl="0" indent="0" algn="l">
              <a:lnSpc>
                <a:spcPct val="107000"/>
              </a:lnSpc>
              <a:buNone/>
            </a:pPr>
            <a:r>
              <a:rPr lang="es-MX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Mantenimiento preventivo y correctivo a los enlaces de comunicaciones </a:t>
            </a:r>
            <a:r>
              <a:rPr lang="es-MX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$400.000.000</a:t>
            </a:r>
            <a:endParaRPr lang="es-MX" sz="11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4B670F6-7A02-0043-8019-BDC1C224A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  <a:noFill/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DB916BD-08BF-64B9-5EC4-CE060615E9E3}"/>
              </a:ext>
            </a:extLst>
          </p:cNvPr>
          <p:cNvSpPr txBox="1">
            <a:spLocks/>
          </p:cNvSpPr>
          <p:nvPr/>
        </p:nvSpPr>
        <p:spPr>
          <a:xfrm>
            <a:off x="6655254" y="2572108"/>
            <a:ext cx="3736223" cy="120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s-MX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Adquirir equipos y/o elementos para los sistemas de ayudas visuales instalados en los aeropuertos de la Regional Noroccidente.</a:t>
            </a:r>
            <a:r>
              <a:rPr lang="es-ES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$ 300.000.000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es-ES" sz="11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s-MX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Adquirir muebles y enseres para los aeropuertos </a:t>
            </a:r>
            <a:endParaRPr lang="es-ES" sz="11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s-ES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$ 300.000.000 </a:t>
            </a:r>
            <a:endParaRPr lang="es-ES" sz="11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es-ES" sz="11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9064691-B8C6-BD48-85E5-64F0F5184CB6}"/>
              </a:ext>
            </a:extLst>
          </p:cNvPr>
          <p:cNvSpPr txBox="1"/>
          <p:nvPr/>
        </p:nvSpPr>
        <p:spPr>
          <a:xfrm>
            <a:off x="1268376" y="2044488"/>
            <a:ext cx="42973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CACF634-B266-6C34-2A49-FDE43FBC04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2800" y="2607725"/>
            <a:ext cx="404619" cy="40461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230546C-1194-CD57-EE47-1177C00AD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38" y="3901024"/>
            <a:ext cx="3804823" cy="211259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1FAE643-1264-710C-3C3A-9D11B0E6132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2646" y="3040429"/>
            <a:ext cx="484868" cy="48486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94639DE-40E2-9773-7E36-60827BECEFE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95487" y="3198167"/>
            <a:ext cx="693440" cy="46166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F22774D-561D-6EB7-6901-47ED348064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8896" y="3974491"/>
            <a:ext cx="404619" cy="40461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1EBDE82-FFCD-C50A-C053-162AFDDCB09A}"/>
              </a:ext>
            </a:extLst>
          </p:cNvPr>
          <p:cNvSpPr txBox="1"/>
          <p:nvPr/>
        </p:nvSpPr>
        <p:spPr>
          <a:xfrm>
            <a:off x="6171838" y="2044488"/>
            <a:ext cx="42973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Agosto</a:t>
            </a:r>
          </a:p>
        </p:txBody>
      </p:sp>
    </p:spTree>
    <p:extLst>
      <p:ext uri="{BB962C8B-B14F-4D97-AF65-F5344CB8AC3E}">
        <p14:creationId xmlns:p14="http://schemas.microsoft.com/office/powerpoint/2010/main" val="396619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6A13B45B-B95F-E44E-931F-5751C9F6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3995271-403F-EC42-B26D-7BDF3E86C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29391" y="1399884"/>
            <a:ext cx="1133249" cy="50673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1D4B62C-8C77-597E-85E7-4C13A25F0C7A}"/>
              </a:ext>
            </a:extLst>
          </p:cNvPr>
          <p:cNvSpPr txBox="1"/>
          <p:nvPr/>
        </p:nvSpPr>
        <p:spPr>
          <a:xfrm>
            <a:off x="1191660" y="1550375"/>
            <a:ext cx="4082587" cy="106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Rionegro                              Aeropuerto Internacional Jose María </a:t>
            </a:r>
            <a:r>
              <a:rPr lang="es-CO" sz="2000" b="1" kern="0" dirty="0" err="1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Cordoba</a:t>
            </a:r>
            <a:endParaRPr lang="es-ES" sz="2000" b="1" dirty="0">
              <a:latin typeface="Montserrat" pitchFamily="2" charset="77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9E0984BA-51A7-4EFE-0EB8-61F94A92215C}"/>
              </a:ext>
            </a:extLst>
          </p:cNvPr>
          <p:cNvSpPr txBox="1"/>
          <p:nvPr/>
        </p:nvSpPr>
        <p:spPr>
          <a:xfrm>
            <a:off x="1648534" y="3012248"/>
            <a:ext cx="4105911" cy="265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MX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mantenimiento preventivo a las torres del sistema ALS del aeropuerto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$360.000.000</a:t>
            </a:r>
          </a:p>
          <a:p>
            <a:pPr lvl="0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Realizar mantenimiento de la infraestructura aeroportuaria de las áreas a cargo de la Aerocivil en el aeropuerto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$ 250.000.000</a:t>
            </a: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Realizar el mantenimiento integral, preventivo y correctivo de la sede vacacional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$180.000.000</a:t>
            </a:r>
          </a:p>
          <a:p>
            <a:pPr lvl="0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7DD67A7B-6DB3-8E95-0735-49B841ADD579}"/>
              </a:ext>
            </a:extLst>
          </p:cNvPr>
          <p:cNvSpPr txBox="1"/>
          <p:nvPr/>
        </p:nvSpPr>
        <p:spPr>
          <a:xfrm>
            <a:off x="1208432" y="2635997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C7CB93-673E-61A2-2FB2-3E7F70DA3F8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265266" y="5000220"/>
            <a:ext cx="383268" cy="383268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7C231464-EDC0-BEC5-74E9-9BBDBE3628EB}"/>
              </a:ext>
            </a:extLst>
          </p:cNvPr>
          <p:cNvSpPr txBox="1"/>
          <p:nvPr/>
        </p:nvSpPr>
        <p:spPr>
          <a:xfrm>
            <a:off x="1208431" y="4521384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Agosto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32EDBF-8DD6-784C-4606-C70E0C5B62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22186" y="3637423"/>
            <a:ext cx="426348" cy="400111"/>
          </a:xfrm>
          <a:prstGeom prst="rect">
            <a:avLst/>
          </a:prstGeom>
        </p:spPr>
      </p:pic>
      <p:pic>
        <p:nvPicPr>
          <p:cNvPr id="6146" name="Picture 2" descr="Mantenimiento de puertas roll up para camiones y furgones">
            <a:extLst>
              <a:ext uri="{FF2B5EF4-FFF2-40B4-BE49-F238E27FC236}">
                <a16:creationId xmlns:a16="http://schemas.microsoft.com/office/drawing/2014/main" id="{AD52176B-6A66-FA32-78E4-B5F544C4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8" y="3060413"/>
            <a:ext cx="360948" cy="3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4E49EB7-4A4D-2198-89DF-9E66C33C1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0285" y="2048949"/>
            <a:ext cx="5024516" cy="276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1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5DAD4D3-C76B-D4D2-D417-C556BB162650}"/>
              </a:ext>
            </a:extLst>
          </p:cNvPr>
          <p:cNvSpPr txBox="1"/>
          <p:nvPr/>
        </p:nvSpPr>
        <p:spPr>
          <a:xfrm>
            <a:off x="1103487" y="1365832"/>
            <a:ext cx="499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/>
              <a:t>Montería </a:t>
            </a:r>
            <a:br>
              <a:rPr lang="es-CO" dirty="0"/>
            </a:br>
            <a:r>
              <a:rPr lang="es-CO" dirty="0"/>
              <a:t>Aeropuerto Los Garzones 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C13CAE6-26EE-2DDF-3B99-DC41988B605E}"/>
              </a:ext>
            </a:extLst>
          </p:cNvPr>
          <p:cNvSpPr txBox="1"/>
          <p:nvPr/>
        </p:nvSpPr>
        <p:spPr>
          <a:xfrm>
            <a:off x="849824" y="4801355"/>
            <a:ext cx="37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                  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575DDFF-B037-EE0B-8036-877FC3494A3D}"/>
              </a:ext>
            </a:extLst>
          </p:cNvPr>
          <p:cNvSpPr txBox="1"/>
          <p:nvPr/>
        </p:nvSpPr>
        <p:spPr>
          <a:xfrm>
            <a:off x="1483556" y="2455556"/>
            <a:ext cx="4505264" cy="14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 las áreas a cargo de la Aerocivil como torre actual y áreas administrativas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$ 1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80.000.000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s-MX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accesorios y mantener el sistema ALS </a:t>
            </a:r>
            <a:r>
              <a:rPr lang="es-MX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$500.000.000</a:t>
            </a:r>
            <a:endParaRPr lang="es-CO" sz="12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45067526-9BE4-F731-276D-E4C258F8F46E}"/>
              </a:ext>
            </a:extLst>
          </p:cNvPr>
          <p:cNvSpPr txBox="1"/>
          <p:nvPr/>
        </p:nvSpPr>
        <p:spPr>
          <a:xfrm>
            <a:off x="972334" y="2045798"/>
            <a:ext cx="37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6C5498C2-B4AB-F3FA-8DC7-436B1DB76419}"/>
              </a:ext>
            </a:extLst>
          </p:cNvPr>
          <p:cNvSpPr txBox="1"/>
          <p:nvPr/>
        </p:nvSpPr>
        <p:spPr>
          <a:xfrm>
            <a:off x="972334" y="3956116"/>
            <a:ext cx="4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/>
              <a:t>Quibdó</a:t>
            </a:r>
            <a:br>
              <a:rPr lang="es-CO" dirty="0"/>
            </a:br>
            <a:r>
              <a:rPr lang="es-CO" dirty="0"/>
              <a:t>Aeropuerto El Caraño</a:t>
            </a:r>
            <a:endParaRPr lang="es-ES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92E1F95-BCB7-53EF-8F99-47BEB21C5CA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6544" y="5274997"/>
            <a:ext cx="407644" cy="35026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65BA54C-A207-1C57-E1B6-4839BCBF20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0827" y="2552921"/>
            <a:ext cx="381134" cy="38113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25E341ED-3817-8796-3FB6-8FEC67905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643" y="1476444"/>
            <a:ext cx="4572000" cy="224580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6C40B2C-B652-644C-23DA-F3013163E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87" b="15545"/>
          <a:stretch/>
        </p:blipFill>
        <p:spPr>
          <a:xfrm>
            <a:off x="6875366" y="4096304"/>
            <a:ext cx="4572000" cy="2202606"/>
          </a:xfrm>
          <a:prstGeom prst="rect">
            <a:avLst/>
          </a:prstGeom>
        </p:spPr>
      </p:pic>
      <p:pic>
        <p:nvPicPr>
          <p:cNvPr id="35" name="Picture 2" descr="Mantenimiento de puertas roll up para camiones y furgones">
            <a:extLst>
              <a:ext uri="{FF2B5EF4-FFF2-40B4-BE49-F238E27FC236}">
                <a16:creationId xmlns:a16="http://schemas.microsoft.com/office/drawing/2014/main" id="{1BBF0DC8-1D4F-B45B-1E8B-48A7EBB9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27" y="3258682"/>
            <a:ext cx="360948" cy="3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id="{BDE2B55A-CE23-38AE-30B2-B929BBA544F1}"/>
              </a:ext>
            </a:extLst>
          </p:cNvPr>
          <p:cNvSpPr txBox="1"/>
          <p:nvPr/>
        </p:nvSpPr>
        <p:spPr>
          <a:xfrm>
            <a:off x="1568398" y="5082719"/>
            <a:ext cx="4505264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 las áreas a cargo de la Aerocivil             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400.000.000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5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5DAD4D3-C76B-D4D2-D417-C556BB162650}"/>
              </a:ext>
            </a:extLst>
          </p:cNvPr>
          <p:cNvSpPr txBox="1"/>
          <p:nvPr/>
        </p:nvSpPr>
        <p:spPr>
          <a:xfrm>
            <a:off x="1103487" y="1365832"/>
            <a:ext cx="4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/>
              <a:t>Ciénaga de Oro</a:t>
            </a:r>
            <a:br>
              <a:rPr lang="es-CO" dirty="0"/>
            </a:br>
            <a:r>
              <a:rPr lang="es-CO" dirty="0"/>
              <a:t>Aeropuerto Ciénaga de Oro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C13CAE6-26EE-2DDF-3B99-DC41988B605E}"/>
              </a:ext>
            </a:extLst>
          </p:cNvPr>
          <p:cNvSpPr txBox="1"/>
          <p:nvPr/>
        </p:nvSpPr>
        <p:spPr>
          <a:xfrm>
            <a:off x="869027" y="4465241"/>
            <a:ext cx="37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                  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575DDFF-B037-EE0B-8036-877FC3494A3D}"/>
              </a:ext>
            </a:extLst>
          </p:cNvPr>
          <p:cNvSpPr txBox="1"/>
          <p:nvPr/>
        </p:nvSpPr>
        <p:spPr>
          <a:xfrm>
            <a:off x="1483556" y="2455556"/>
            <a:ext cx="4505264" cy="67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del lado aire lado tierra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45067526-9BE4-F731-276D-E4C258F8F46E}"/>
              </a:ext>
            </a:extLst>
          </p:cNvPr>
          <p:cNvSpPr txBox="1"/>
          <p:nvPr/>
        </p:nvSpPr>
        <p:spPr>
          <a:xfrm>
            <a:off x="972334" y="2045798"/>
            <a:ext cx="37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6C5498C2-B4AB-F3FA-8DC7-436B1DB76419}"/>
              </a:ext>
            </a:extLst>
          </p:cNvPr>
          <p:cNvSpPr txBox="1"/>
          <p:nvPr/>
        </p:nvSpPr>
        <p:spPr>
          <a:xfrm>
            <a:off x="991537" y="3620002"/>
            <a:ext cx="4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/>
              <a:t>Montelíbano</a:t>
            </a:r>
            <a:br>
              <a:rPr lang="es-CO" dirty="0"/>
            </a:br>
            <a:r>
              <a:rPr lang="es-CO" dirty="0"/>
              <a:t>Aeropuerto El Pindo</a:t>
            </a:r>
            <a:endParaRPr lang="es-ES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92E1F95-BCB7-53EF-8F99-47BEB21C5CA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2334" y="2564573"/>
            <a:ext cx="407644" cy="35026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65BA54C-A207-1C57-E1B6-4839BCBF20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0316" y="4872995"/>
            <a:ext cx="381134" cy="381134"/>
          </a:xfrm>
          <a:prstGeom prst="rect">
            <a:avLst/>
          </a:prstGeom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id="{BDE2B55A-CE23-38AE-30B2-B929BBA544F1}"/>
              </a:ext>
            </a:extLst>
          </p:cNvPr>
          <p:cNvSpPr txBox="1"/>
          <p:nvPr/>
        </p:nvSpPr>
        <p:spPr>
          <a:xfrm>
            <a:off x="1587601" y="4752851"/>
            <a:ext cx="4527602" cy="14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del lado tierra del aeropuerto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450.000.000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s-MX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Construir el cerramiento perimetral del aeropuerto  </a:t>
            </a:r>
            <a:r>
              <a:rPr lang="es-MX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$1.476.000.000</a:t>
            </a:r>
            <a:endParaRPr lang="es-CO" sz="12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97CDEF-3F42-D294-1B7C-F92D26371E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64513"/>
          <a:stretch/>
        </p:blipFill>
        <p:spPr>
          <a:xfrm>
            <a:off x="6913588" y="1760653"/>
            <a:ext cx="3930971" cy="16078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91367F-EA8B-93D2-F647-16288E9FFC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0952" y="5647397"/>
            <a:ext cx="400110" cy="4001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334AA8-F020-BA9D-8019-EC7CA8169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3588" y="3902368"/>
            <a:ext cx="3930972" cy="19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460924"/>
            <a:ext cx="1949450" cy="50673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95D1C342-C42B-B147-9D00-DF34B71C062F}"/>
              </a:ext>
            </a:extLst>
          </p:cNvPr>
          <p:cNvSpPr txBox="1"/>
          <p:nvPr/>
        </p:nvSpPr>
        <p:spPr>
          <a:xfrm>
            <a:off x="1211720" y="1655079"/>
            <a:ext cx="4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ontserrat" pitchFamily="2" charset="77"/>
              </a:rPr>
              <a:t>Nuquí</a:t>
            </a:r>
            <a:br>
              <a:rPr lang="es-CO" b="1" dirty="0">
                <a:latin typeface="Montserrat" pitchFamily="2" charset="77"/>
              </a:rPr>
            </a:br>
            <a:r>
              <a:rPr lang="es-CO" b="1" dirty="0">
                <a:latin typeface="Montserrat" pitchFamily="2" charset="77"/>
              </a:rPr>
              <a:t>Aeropuerto Reyes Murillo</a:t>
            </a:r>
            <a:endParaRPr lang="es-ES" b="1" dirty="0">
              <a:latin typeface="Montserrat" pitchFamily="2" charset="77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56621" y="1304502"/>
            <a:ext cx="1133249" cy="50673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F922A8DD-60A7-1899-79D6-34CFA1DAD023}"/>
              </a:ext>
            </a:extLst>
          </p:cNvPr>
          <p:cNvSpPr txBox="1"/>
          <p:nvPr/>
        </p:nvSpPr>
        <p:spPr>
          <a:xfrm>
            <a:off x="1230777" y="2320379"/>
            <a:ext cx="377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1CB7C5A-14AE-EB56-CE95-4C0740587277}"/>
              </a:ext>
            </a:extLst>
          </p:cNvPr>
          <p:cNvSpPr txBox="1"/>
          <p:nvPr/>
        </p:nvSpPr>
        <p:spPr>
          <a:xfrm>
            <a:off x="1681840" y="2742883"/>
            <a:ext cx="4082516" cy="67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mejoramiento de la vía perimetral en cabecera 05 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$ 65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5C386BE-C13E-E4B7-B72B-9595A20BD0F6}"/>
              </a:ext>
            </a:extLst>
          </p:cNvPr>
          <p:cNvSpPr txBox="1"/>
          <p:nvPr/>
        </p:nvSpPr>
        <p:spPr>
          <a:xfrm>
            <a:off x="1230777" y="3803047"/>
            <a:ext cx="474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Montserrat" pitchFamily="2" charset="77"/>
              </a:rPr>
              <a:t>Condoto </a:t>
            </a:r>
          </a:p>
          <a:p>
            <a:r>
              <a:rPr lang="es-ES" b="1" dirty="0">
                <a:latin typeface="Montserrat" pitchFamily="2" charset="77"/>
              </a:rPr>
              <a:t>Aeropuerto Mandinga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17D9F044-B5F8-0177-F6D6-F87AE2370A77}"/>
              </a:ext>
            </a:extLst>
          </p:cNvPr>
          <p:cNvSpPr txBox="1"/>
          <p:nvPr/>
        </p:nvSpPr>
        <p:spPr>
          <a:xfrm>
            <a:off x="1718672" y="4502550"/>
            <a:ext cx="4082516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del lado tierra y el mantenimiento de vía interna en lado aire.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$20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2B049D-BD27-180B-D912-F1E40C9BC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135" y="1763099"/>
            <a:ext cx="3132905" cy="1760123"/>
          </a:xfrm>
          <a:prstGeom prst="rect">
            <a:avLst/>
          </a:prstGeom>
        </p:spPr>
      </p:pic>
      <p:pic>
        <p:nvPicPr>
          <p:cNvPr id="7170" name="Picture 2" descr="Con una inversión de $326 millones la Aeronáutica Civil adelanta obras en  el aeropuerto de Condoto en el departamento de Chocó - AeroErmo">
            <a:extLst>
              <a:ext uri="{FF2B5EF4-FFF2-40B4-BE49-F238E27FC236}">
                <a16:creationId xmlns:a16="http://schemas.microsoft.com/office/drawing/2014/main" id="{F9F784C4-75C7-FD1F-49DE-B85AE544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49" y="3838152"/>
            <a:ext cx="3206533" cy="203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68E89DD2-B99F-D095-8738-22B36E04CD9F}"/>
              </a:ext>
            </a:extLst>
          </p:cNvPr>
          <p:cNvGrpSpPr/>
          <p:nvPr/>
        </p:nvGrpSpPr>
        <p:grpSpPr>
          <a:xfrm>
            <a:off x="1384407" y="2853538"/>
            <a:ext cx="261271" cy="201416"/>
            <a:chOff x="6829812" y="848129"/>
            <a:chExt cx="456373" cy="456373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ADD6757-2DF2-404F-6A92-A2F5E5918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29812" y="848129"/>
              <a:ext cx="456373" cy="456373"/>
            </a:xfrm>
            <a:prstGeom prst="rect">
              <a:avLst/>
            </a:prstGeom>
          </p:spPr>
        </p:pic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9DC69807-7AC6-B256-1241-FF6A45F84790}"/>
                </a:ext>
              </a:extLst>
            </p:cNvPr>
            <p:cNvSpPr/>
            <p:nvPr/>
          </p:nvSpPr>
          <p:spPr>
            <a:xfrm>
              <a:off x="6845113" y="1020137"/>
              <a:ext cx="214937" cy="112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C654BD52-2F6D-2226-C008-51F4AE4BFCE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8052" y="4553231"/>
            <a:ext cx="407644" cy="3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8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5DAD4D3-C76B-D4D2-D417-C556BB162650}"/>
              </a:ext>
            </a:extLst>
          </p:cNvPr>
          <p:cNvSpPr txBox="1"/>
          <p:nvPr/>
        </p:nvSpPr>
        <p:spPr>
          <a:xfrm>
            <a:off x="1103487" y="1365832"/>
            <a:ext cx="4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/>
              <a:t>Cimitarra </a:t>
            </a:r>
            <a:br>
              <a:rPr lang="es-CO" dirty="0"/>
            </a:br>
            <a:r>
              <a:rPr lang="es-CO" dirty="0"/>
              <a:t>Aeropuerto Gustavo Rojas Pinilla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C13CAE6-26EE-2DDF-3B99-DC41988B605E}"/>
              </a:ext>
            </a:extLst>
          </p:cNvPr>
          <p:cNvSpPr txBox="1"/>
          <p:nvPr/>
        </p:nvSpPr>
        <p:spPr>
          <a:xfrm>
            <a:off x="1080698" y="2068447"/>
            <a:ext cx="37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                  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575DDFF-B037-EE0B-8036-877FC3494A3D}"/>
              </a:ext>
            </a:extLst>
          </p:cNvPr>
          <p:cNvSpPr txBox="1"/>
          <p:nvPr/>
        </p:nvSpPr>
        <p:spPr>
          <a:xfrm>
            <a:off x="1483556" y="2455556"/>
            <a:ext cx="4505264" cy="1266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del lado aire lado tierra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$ 30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</a:t>
            </a:r>
            <a:r>
              <a:rPr lang="es-MX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mantenimiento del cerramiento perimetral del aeropuerto </a:t>
            </a:r>
            <a:r>
              <a:rPr lang="es-MX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$630.000.000</a:t>
            </a:r>
            <a:endParaRPr lang="es-CO" sz="12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45067526-9BE4-F731-276D-E4C258F8F46E}"/>
              </a:ext>
            </a:extLst>
          </p:cNvPr>
          <p:cNvSpPr txBox="1"/>
          <p:nvPr/>
        </p:nvSpPr>
        <p:spPr>
          <a:xfrm>
            <a:off x="1021625" y="4669080"/>
            <a:ext cx="37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6C5498C2-B4AB-F3FA-8DC7-436B1DB76419}"/>
              </a:ext>
            </a:extLst>
          </p:cNvPr>
          <p:cNvSpPr txBox="1"/>
          <p:nvPr/>
        </p:nvSpPr>
        <p:spPr>
          <a:xfrm>
            <a:off x="1021625" y="3966465"/>
            <a:ext cx="4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 err="1"/>
              <a:t>Otú</a:t>
            </a:r>
            <a:r>
              <a:rPr lang="es-CO" dirty="0"/>
              <a:t/>
            </a:r>
            <a:br>
              <a:rPr lang="es-CO" dirty="0"/>
            </a:br>
            <a:r>
              <a:rPr lang="es-CO" dirty="0"/>
              <a:t>Aeropuerto Remedios</a:t>
            </a:r>
            <a:endParaRPr lang="es-ES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92E1F95-BCB7-53EF-8F99-47BEB21C5CA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2334" y="2564573"/>
            <a:ext cx="407644" cy="35026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65BA54C-A207-1C57-E1B6-4839BCBF20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1113" y="5209109"/>
            <a:ext cx="381134" cy="381134"/>
          </a:xfrm>
          <a:prstGeom prst="rect">
            <a:avLst/>
          </a:prstGeom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id="{BDE2B55A-CE23-38AE-30B2-B929BBA544F1}"/>
              </a:ext>
            </a:extLst>
          </p:cNvPr>
          <p:cNvSpPr txBox="1"/>
          <p:nvPr/>
        </p:nvSpPr>
        <p:spPr>
          <a:xfrm>
            <a:off x="1568398" y="5088965"/>
            <a:ext cx="4527602" cy="106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del lado aire, lado tierra del aeropuerto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630.000.000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8D4E56-10F3-1DE2-D5E4-06509FC689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1113" y="3113849"/>
            <a:ext cx="400110" cy="4001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4D728E-615A-24E0-5ED7-BD69BB2E0E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93" b="24334"/>
          <a:stretch/>
        </p:blipFill>
        <p:spPr>
          <a:xfrm>
            <a:off x="6974298" y="1656326"/>
            <a:ext cx="3998502" cy="1983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AB8D34-42B1-C402-CE11-97B91B9A2E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858"/>
          <a:stretch/>
        </p:blipFill>
        <p:spPr>
          <a:xfrm>
            <a:off x="6995961" y="3966465"/>
            <a:ext cx="3976839" cy="22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5DAD4D3-C76B-D4D2-D417-C556BB162650}"/>
              </a:ext>
            </a:extLst>
          </p:cNvPr>
          <p:cNvSpPr txBox="1"/>
          <p:nvPr/>
        </p:nvSpPr>
        <p:spPr>
          <a:xfrm>
            <a:off x="1359511" y="1627274"/>
            <a:ext cx="4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 err="1"/>
              <a:t>Medellin</a:t>
            </a:r>
            <a:r>
              <a:rPr lang="es-CO" dirty="0"/>
              <a:t> </a:t>
            </a:r>
            <a:br>
              <a:rPr lang="es-CO" dirty="0"/>
            </a:br>
            <a:r>
              <a:rPr lang="es-CO" dirty="0"/>
              <a:t>Aeropuerto Olaya Herrera 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C13CAE6-26EE-2DDF-3B99-DC41988B605E}"/>
              </a:ext>
            </a:extLst>
          </p:cNvPr>
          <p:cNvSpPr txBox="1"/>
          <p:nvPr/>
        </p:nvSpPr>
        <p:spPr>
          <a:xfrm>
            <a:off x="1336722" y="2329889"/>
            <a:ext cx="37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                  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575DDFF-B037-EE0B-8036-877FC3494A3D}"/>
              </a:ext>
            </a:extLst>
          </p:cNvPr>
          <p:cNvSpPr txBox="1"/>
          <p:nvPr/>
        </p:nvSpPr>
        <p:spPr>
          <a:xfrm>
            <a:off x="1820309" y="2727813"/>
            <a:ext cx="4505264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 las áreas a cargo de Aerocivil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$16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B10463-4684-F9C2-D7B2-F995FB139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633" y="1373477"/>
            <a:ext cx="3359058" cy="2275676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5DB8CFB8-6E77-33A2-8356-E07B4E9D7EA9}"/>
              </a:ext>
            </a:extLst>
          </p:cNvPr>
          <p:cNvSpPr txBox="1"/>
          <p:nvPr/>
        </p:nvSpPr>
        <p:spPr>
          <a:xfrm>
            <a:off x="1755875" y="4711799"/>
            <a:ext cx="4082516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mantenimiento de la infraestructura aeroportuaria del lado tierra y el mantenimiento de vía interna en lado aire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8A1D5-1B2D-6278-5AA7-8B0B1DDB0BA4}"/>
              </a:ext>
            </a:extLst>
          </p:cNvPr>
          <p:cNvSpPr txBox="1"/>
          <p:nvPr/>
        </p:nvSpPr>
        <p:spPr>
          <a:xfrm>
            <a:off x="1268593" y="4045155"/>
            <a:ext cx="474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Montserrat" pitchFamily="2" charset="77"/>
              </a:rPr>
              <a:t>Urrao </a:t>
            </a:r>
          </a:p>
          <a:p>
            <a:r>
              <a:rPr lang="es-ES" b="1" dirty="0">
                <a:latin typeface="Montserrat" pitchFamily="2" charset="77"/>
              </a:rPr>
              <a:t>Aeropuerto Alí Piedrahita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78A4AEB-3026-6A0B-69F3-B6EB8D297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99" b="32315"/>
          <a:stretch/>
        </p:blipFill>
        <p:spPr>
          <a:xfrm>
            <a:off x="6940055" y="3895688"/>
            <a:ext cx="3508916" cy="20897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A85032E-3536-44EB-917C-0D8CFF32F5F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7605" y="4761391"/>
            <a:ext cx="407644" cy="2889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77DE7A1-C9A9-0771-AB49-9742FD17EB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68593" y="2786283"/>
            <a:ext cx="407644" cy="3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96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BE0BDA2283544F9B056586E3068FE6" ma:contentTypeVersion="2" ma:contentTypeDescription="Crear nuevo documento." ma:contentTypeScope="" ma:versionID="e2b5e4fed55db381ef03c13722ce0f36">
  <xsd:schema xmlns:xsd="http://www.w3.org/2001/XMLSchema" xmlns:xs="http://www.w3.org/2001/XMLSchema" xmlns:p="http://schemas.microsoft.com/office/2006/metadata/properties" xmlns:ns2="fa4966e2-ab1e-41a5-bcc1-6d2efb26a169" targetNamespace="http://schemas.microsoft.com/office/2006/metadata/properties" ma:root="true" ma:fieldsID="f0b9220d3a4e8122ed90383c1bf46bd0" ns2:_="">
    <xsd:import namespace="fa4966e2-ab1e-41a5-bcc1-6d2efb26a169"/>
    <xsd:element name="properties">
      <xsd:complexType>
        <xsd:sequence>
          <xsd:element name="documentManagement">
            <xsd:complexType>
              <xsd:all>
                <xsd:element ref="ns2:Formato" minOccurs="0"/>
                <xsd:element ref="ns2:categori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966e2-ab1e-41a5-bcc1-6d2efb26a169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  <xsd:element name="categoria" ma:index="9" nillable="true" ma:displayName="categoria" ma:default="Capacitación" ma:format="Dropdown" ma:internalName="categoria">
      <xsd:simpleType>
        <xsd:restriction base="dms:Choice">
          <xsd:enumeration value="Introducción"/>
          <xsd:enumeration value="Capacitación"/>
          <xsd:enumeration value="Capítulo I"/>
          <xsd:enumeration value="Capítulo III"/>
          <xsd:enumeration value="Capítulo III"/>
          <xsd:enumeration value="Capítulo IV"/>
          <xsd:enumeration value="Capítulo V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ia xmlns="fa4966e2-ab1e-41a5-bcc1-6d2efb26a169">Capacitación</categoria>
    <Formato xmlns="fa4966e2-ab1e-41a5-bcc1-6d2efb26a169">/Style%20Library/Images/ppt.svg</Formato>
  </documentManagement>
</p:properties>
</file>

<file path=customXml/itemProps1.xml><?xml version="1.0" encoding="utf-8"?>
<ds:datastoreItem xmlns:ds="http://schemas.openxmlformats.org/officeDocument/2006/customXml" ds:itemID="{2FA56209-ABE4-45F7-9308-BB5FCB6CF46E}"/>
</file>

<file path=customXml/itemProps2.xml><?xml version="1.0" encoding="utf-8"?>
<ds:datastoreItem xmlns:ds="http://schemas.openxmlformats.org/officeDocument/2006/customXml" ds:itemID="{E9957D4D-B599-4A10-B980-7EB4BDD9F4EE}"/>
</file>

<file path=customXml/itemProps3.xml><?xml version="1.0" encoding="utf-8"?>
<ds:datastoreItem xmlns:ds="http://schemas.openxmlformats.org/officeDocument/2006/customXml" ds:itemID="{1DE4B5BC-A192-4E7D-9FAF-25B963C789AC}"/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453</Words>
  <Application>Microsoft Office PowerPoint</Application>
  <PresentationFormat>Panorámica</PresentationFormat>
  <Paragraphs>91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eduardo cetina pineda</dc:creator>
  <cp:lastModifiedBy>Gloria Amparo Montealegre Íbañez</cp:lastModifiedBy>
  <cp:revision>112</cp:revision>
  <dcterms:created xsi:type="dcterms:W3CDTF">2022-08-21T22:49:05Z</dcterms:created>
  <dcterms:modified xsi:type="dcterms:W3CDTF">2024-07-29T19:46:24Z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0x010100DFBE0BDA2283544F9B056586E3068FE6</vt:lpwstr>
  </property>
</Properties>
</file>